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01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15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1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9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66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22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53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93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02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61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7DC9F-7CFE-4AA1-813E-80628DB31230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48BC-D7C6-4E42-8F8C-0EF41610F3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1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21271" y="826718"/>
            <a:ext cx="79707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spc="-1" dirty="0">
                <a:solidFill>
                  <a:srgbClr val="FF0000"/>
                </a:solidFill>
                <a:ea typeface="DejaVu Sans"/>
              </a:rPr>
              <a:t>Языки России в киберпространстве</a:t>
            </a:r>
            <a:endParaRPr lang="ru-RU" sz="6600" dirty="0">
              <a:solidFill>
                <a:srgbClr val="FF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047" y="4295094"/>
            <a:ext cx="111231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5400" b="1" i="1" spc="-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DejaVu Sans"/>
              </a:rPr>
              <a:t>Андрей </a:t>
            </a:r>
            <a:r>
              <a:rPr lang="ru-RU" sz="5400" b="1" i="1" spc="-1" dirty="0" err="1">
                <a:solidFill>
                  <a:schemeClr val="accent2">
                    <a:lumMod val="75000"/>
                  </a:schemeClr>
                </a:solidFill>
                <a:latin typeface="Times New Roman"/>
                <a:ea typeface="DejaVu Sans"/>
              </a:rPr>
              <a:t>Чемышев</a:t>
            </a:r>
            <a:r>
              <a:rPr lang="ru-RU" sz="5400" spc="-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DejaVu Sans"/>
              </a:rPr>
              <a:t>, </a:t>
            </a:r>
            <a:endParaRPr lang="ru-RU" sz="5400" spc="-1" dirty="0">
              <a:solidFill>
                <a:schemeClr val="accent2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3600" spc="-1" dirty="0">
                <a:solidFill>
                  <a:schemeClr val="accent2">
                    <a:lumMod val="50000"/>
                  </a:schemeClr>
                </a:solidFill>
                <a:latin typeface="Times New Roman"/>
                <a:ea typeface="DejaVu Sans"/>
              </a:rPr>
              <a:t>Марийский научно-исследовательский институт языка, литературы и истории им. В.М. Васильева</a:t>
            </a:r>
            <a:endParaRPr lang="ru-RU" sz="3600" spc="-1" dirty="0">
              <a:solidFill>
                <a:schemeClr val="accent2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44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171167" y="288099"/>
            <a:ext cx="79916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Машинные переводчики: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3151" y="1211429"/>
            <a:ext cx="56431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</a:t>
            </a:r>
            <a:r>
              <a:rPr lang="ru-RU" sz="4000" b="1" spc="-1" dirty="0" err="1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Яндекс.Переводчик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Рисунок 237"/>
          <p:cNvPicPr/>
          <p:nvPr/>
        </p:nvPicPr>
        <p:blipFill>
          <a:blip r:embed="rId3"/>
          <a:stretch/>
        </p:blipFill>
        <p:spPr>
          <a:xfrm>
            <a:off x="313150" y="2016690"/>
            <a:ext cx="9807879" cy="4349732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240045" y="5799555"/>
            <a:ext cx="469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translate.yandex.ru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171167" y="288099"/>
            <a:ext cx="79916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Машинные переводчики: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0417" y="1035470"/>
            <a:ext cx="6050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параллельный корпус: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1668200"/>
            <a:ext cx="10534389" cy="5114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6421" y="5799555"/>
            <a:ext cx="2830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mari-lab.ru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974915" y="288099"/>
            <a:ext cx="6187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Синтезаторы речи: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0417" y="1035470"/>
            <a:ext cx="93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обученная модель на </a:t>
            </a:r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Google/</a:t>
            </a:r>
            <a:r>
              <a:rPr lang="en-US" sz="4000" b="1" spc="-1" dirty="0" err="1">
                <a:solidFill>
                  <a:schemeClr val="accent2">
                    <a:lumMod val="75000"/>
                  </a:schemeClr>
                </a:solidFill>
                <a:ea typeface="DejaVu Sans"/>
              </a:rPr>
              <a:t>Tacatron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Рисунок 269"/>
          <p:cNvPicPr/>
          <p:nvPr/>
        </p:nvPicPr>
        <p:blipFill>
          <a:blip r:embed="rId3"/>
          <a:stretch/>
        </p:blipFill>
        <p:spPr>
          <a:xfrm>
            <a:off x="112088" y="1743356"/>
            <a:ext cx="9833578" cy="4957684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06421" y="5799555"/>
            <a:ext cx="2830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mari-lab.ru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260933" y="288099"/>
            <a:ext cx="6901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>
                <a:solidFill>
                  <a:srgbClr val="FF0000"/>
                </a:solidFill>
                <a:ea typeface="DejaVu Sans"/>
              </a:rPr>
              <a:t>Распознавание 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речи: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0417" y="1035470"/>
            <a:ext cx="93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</a:t>
            </a:r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Mozilla Common 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Voice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Google Shape;86;p18"/>
          <p:cNvPicPr/>
          <p:nvPr/>
        </p:nvPicPr>
        <p:blipFill>
          <a:blip r:embed="rId3"/>
          <a:stretch/>
        </p:blipFill>
        <p:spPr>
          <a:xfrm>
            <a:off x="152280" y="1655674"/>
            <a:ext cx="9392553" cy="5114284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12285" y="5774503"/>
            <a:ext cx="6250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commonvoice.mozilla.org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260933" y="288099"/>
            <a:ext cx="6901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>
                <a:solidFill>
                  <a:srgbClr val="FF0000"/>
                </a:solidFill>
                <a:ea typeface="DejaVu Sans"/>
              </a:rPr>
              <a:t>Распознавание 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речи: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0417" y="1035470"/>
            <a:ext cx="93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–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 </a:t>
            </a:r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Mozilla Common 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Voice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oogle Shape;91;p19"/>
          <p:cNvPicPr/>
          <p:nvPr/>
        </p:nvPicPr>
        <p:blipFill>
          <a:blip r:embed="rId3"/>
          <a:stretch/>
        </p:blipFill>
        <p:spPr>
          <a:xfrm>
            <a:off x="187890" y="1628384"/>
            <a:ext cx="9118946" cy="5139212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12285" y="5736924"/>
            <a:ext cx="6250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commonvoice.mozilla.org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260933" y="288099"/>
            <a:ext cx="6901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>
                <a:solidFill>
                  <a:srgbClr val="FF0000"/>
                </a:solidFill>
                <a:ea typeface="DejaVu Sans"/>
              </a:rPr>
              <a:t>Распознавание 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речи: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0417" y="1035470"/>
            <a:ext cx="93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–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 </a:t>
            </a:r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Mozilla Common 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Voice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Google Shape;96;p20"/>
          <p:cNvPicPr/>
          <p:nvPr/>
        </p:nvPicPr>
        <p:blipFill>
          <a:blip r:embed="rId3"/>
          <a:stretch/>
        </p:blipFill>
        <p:spPr>
          <a:xfrm>
            <a:off x="212942" y="1640910"/>
            <a:ext cx="9081369" cy="5096446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12284" y="5473879"/>
            <a:ext cx="6250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commonvoice.mozilla.org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912283" y="288099"/>
            <a:ext cx="6250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Перспективы: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51770" y="1862188"/>
            <a:ext cx="93444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– голосовые помощники</a:t>
            </a:r>
          </a:p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– система автоматического перевода аудио- и </a:t>
            </a:r>
            <a:r>
              <a:rPr lang="ru-RU" sz="4000" b="1" spc="-1" dirty="0" err="1">
                <a:solidFill>
                  <a:schemeClr val="accent2">
                    <a:lumMod val="75000"/>
                  </a:schemeClr>
                </a:solidFill>
                <a:ea typeface="DejaVu Sans"/>
              </a:rPr>
              <a:t>видеоконтента</a:t>
            </a: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 с одного языка на 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другой</a:t>
            </a:r>
          </a:p>
          <a:p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– …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484317" y="1632473"/>
            <a:ext cx="423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spc="-1" dirty="0" smtClean="0">
                <a:solidFill>
                  <a:srgbClr val="FF0000"/>
                </a:solidFill>
                <a:ea typeface="DejaVu Sans"/>
              </a:rPr>
              <a:t>Тау!</a:t>
            </a:r>
            <a:endParaRPr lang="ru-RU" sz="80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8099" y="5795361"/>
            <a:ext cx="4922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vk.com/</a:t>
            </a:r>
            <a:r>
              <a:rPr lang="en-US" sz="4000" b="1" spc="-1" dirty="0" err="1">
                <a:solidFill>
                  <a:schemeClr val="accent2">
                    <a:lumMod val="75000"/>
                  </a:schemeClr>
                </a:solidFill>
                <a:ea typeface="DejaVu Sans"/>
              </a:rPr>
              <a:t>a.chemyshev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8353125" y="3056844"/>
            <a:ext cx="3600000" cy="360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711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484316" y="1632473"/>
            <a:ext cx="65135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spc="-1" dirty="0" err="1" smtClean="0">
                <a:solidFill>
                  <a:srgbClr val="FF0000"/>
                </a:solidFill>
                <a:ea typeface="DejaVu Sans"/>
              </a:rPr>
              <a:t>Чеверын</a:t>
            </a:r>
            <a:r>
              <a:rPr lang="ru-RU" sz="8000" b="1" spc="-1" dirty="0" smtClean="0">
                <a:solidFill>
                  <a:srgbClr val="FF0000"/>
                </a:solidFill>
                <a:ea typeface="DejaVu Sans"/>
              </a:rPr>
              <a:t>!</a:t>
            </a:r>
            <a:endParaRPr lang="ru-RU" sz="80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8099" y="5795361"/>
            <a:ext cx="4922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vk.com/</a:t>
            </a:r>
            <a:r>
              <a:rPr lang="en-US" sz="4000" b="1" spc="-1" dirty="0" err="1">
                <a:solidFill>
                  <a:schemeClr val="accent2">
                    <a:lumMod val="75000"/>
                  </a:schemeClr>
                </a:solidFill>
                <a:ea typeface="DejaVu Sans"/>
              </a:rPr>
              <a:t>a.chemyshev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8353125" y="3056844"/>
            <a:ext cx="3600000" cy="3600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0800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21271" y="263047"/>
            <a:ext cx="7970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Инструментарии: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7995" y="1565753"/>
            <a:ext cx="89060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1. Раскладки клавиатуры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, 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символы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2. Электронные словари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3. Системы проверки правописания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4. Машинные 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переводчики</a:t>
            </a:r>
          </a:p>
          <a:p>
            <a:r>
              <a:rPr lang="ru-RU" sz="4000" b="1" dirty="0" smtClean="0">
                <a:solidFill>
                  <a:schemeClr val="accent2">
                    <a:lumMod val="75000"/>
                  </a:schemeClr>
                </a:solidFill>
              </a:rPr>
              <a:t>5. Поисковые системы</a:t>
            </a:r>
            <a:r>
              <a:rPr lang="ru-RU" sz="40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6. </a:t>
            </a: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Синтезаторы речи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7</a:t>
            </a: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. </a:t>
            </a: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Распознаватели речи</a:t>
            </a:r>
            <a:r>
              <a:rPr lang="ru-RU" sz="40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4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8. Использование 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AI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3" y="0"/>
            <a:ext cx="1052119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797" y="288099"/>
            <a:ext cx="2968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paratype.ru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9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2" y="0"/>
            <a:ext cx="1047730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797" y="288099"/>
            <a:ext cx="2968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paratype.ru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21271" y="263047"/>
            <a:ext cx="7970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>
                <a:solidFill>
                  <a:srgbClr val="FF0000"/>
                </a:solidFill>
                <a:ea typeface="PingFang SC"/>
              </a:rPr>
              <a:t>Раскладки </a:t>
            </a:r>
            <a:r>
              <a:rPr lang="ru-RU" sz="5400" b="1" spc="-1" dirty="0" smtClean="0">
                <a:solidFill>
                  <a:srgbClr val="FF0000"/>
                </a:solidFill>
                <a:ea typeface="PingFang SC"/>
              </a:rPr>
              <a:t>клавиатуры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7995" y="1565753"/>
            <a:ext cx="89060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Windows</a:t>
            </a:r>
          </a:p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Linux</a:t>
            </a:r>
          </a:p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Mac OS</a:t>
            </a:r>
          </a:p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Android</a:t>
            </a:r>
          </a:p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iOS</a:t>
            </a:r>
          </a:p>
          <a:p>
            <a:r>
              <a:rPr lang="en-US" sz="4000" b="1" spc="-1" dirty="0">
                <a:solidFill>
                  <a:schemeClr val="accent2">
                    <a:lumMod val="75000"/>
                  </a:schemeClr>
                </a:solidFill>
                <a:ea typeface="PingFang SC"/>
              </a:rPr>
              <a:t>– virtual </a:t>
            </a:r>
            <a:r>
              <a:rPr lang="en-US" sz="4000" b="1" spc="-1" dirty="0" smtClean="0">
                <a:solidFill>
                  <a:schemeClr val="accent2">
                    <a:lumMod val="75000"/>
                  </a:schemeClr>
                </a:solidFill>
                <a:ea typeface="PingFang SC"/>
              </a:rPr>
              <a:t>keyboard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Рисунок 175"/>
          <p:cNvPicPr/>
          <p:nvPr/>
        </p:nvPicPr>
        <p:blipFill>
          <a:blip r:embed="rId3"/>
          <a:stretch/>
        </p:blipFill>
        <p:spPr>
          <a:xfrm>
            <a:off x="4667820" y="1998127"/>
            <a:ext cx="6968860" cy="386405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934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" y="0"/>
            <a:ext cx="106025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5901" y="5824604"/>
            <a:ext cx="3206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d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ict.fu-lab.ru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60723" y="288099"/>
            <a:ext cx="700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Электронные словари:</a:t>
            </a:r>
            <a:endParaRPr lang="ru-RU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6" y="0"/>
            <a:ext cx="108050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5901" y="5824604"/>
            <a:ext cx="3206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d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ict.fu-lab.ru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60723" y="288099"/>
            <a:ext cx="700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Электронные словари:</a:t>
            </a:r>
            <a:endParaRPr lang="ru-RU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56734" y="5824604"/>
            <a:ext cx="2805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mari-lab.ru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02674" y="288099"/>
            <a:ext cx="48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err="1" smtClean="0">
                <a:solidFill>
                  <a:srgbClr val="FF0000"/>
                </a:solidFill>
                <a:ea typeface="DejaVu Sans"/>
              </a:rPr>
              <a:t>Спелл-чекеры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: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7" name="Рисунок 222"/>
          <p:cNvPicPr/>
          <p:nvPr/>
        </p:nvPicPr>
        <p:blipFill>
          <a:blip r:embed="rId3"/>
          <a:stretch/>
        </p:blipFill>
        <p:spPr>
          <a:xfrm>
            <a:off x="2170781" y="2054324"/>
            <a:ext cx="8011440" cy="3770280"/>
          </a:xfrm>
          <a:prstGeom prst="rect">
            <a:avLst/>
          </a:prstGeom>
          <a:ln w="0"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619907" y="1064712"/>
            <a:ext cx="3288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</a:t>
            </a:r>
            <a:r>
              <a:rPr lang="ru-RU" sz="4000" b="1" spc="-1" dirty="0" err="1">
                <a:solidFill>
                  <a:schemeClr val="accent2">
                    <a:lumMod val="75000"/>
                  </a:schemeClr>
                </a:solidFill>
                <a:ea typeface="DejaVu Sans"/>
              </a:rPr>
              <a:t>LibreOffice</a:t>
            </a:r>
            <a:r>
              <a:rPr lang="ru-RU" sz="4000" b="1" spc="-1" dirty="0">
                <a:solidFill>
                  <a:schemeClr val="accent2">
                    <a:lumMod val="75000"/>
                  </a:schemeClr>
                </a:solidFill>
                <a:ea typeface="DejaVu Sans"/>
              </a:rPr>
              <a:t>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302674" y="288099"/>
            <a:ext cx="48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spc="-1" dirty="0" err="1" smtClean="0">
                <a:solidFill>
                  <a:srgbClr val="FF0000"/>
                </a:solidFill>
                <a:ea typeface="DejaVu Sans"/>
              </a:rPr>
              <a:t>Спелл-чекеры</a:t>
            </a:r>
            <a:r>
              <a:rPr lang="ru-RU" sz="5400" b="1" spc="-1" dirty="0" smtClean="0">
                <a:solidFill>
                  <a:srgbClr val="FF0000"/>
                </a:solidFill>
                <a:ea typeface="DejaVu Sans"/>
              </a:rPr>
              <a:t>:</a:t>
            </a:r>
            <a:endParaRPr lang="ru-RU" sz="5400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9907" y="1064712"/>
            <a:ext cx="3288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spc="-1" dirty="0" smtClean="0">
                <a:solidFill>
                  <a:schemeClr val="accent2">
                    <a:lumMod val="75000"/>
                  </a:schemeClr>
                </a:solidFill>
                <a:ea typeface="DejaVu Sans"/>
              </a:rPr>
              <a:t>— онлайн: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Рисунок 229"/>
          <p:cNvPicPr/>
          <p:nvPr/>
        </p:nvPicPr>
        <p:blipFill>
          <a:blip r:embed="rId3"/>
          <a:stretch/>
        </p:blipFill>
        <p:spPr>
          <a:xfrm>
            <a:off x="162838" y="1772598"/>
            <a:ext cx="9142920" cy="4897800"/>
          </a:xfrm>
          <a:prstGeom prst="rect">
            <a:avLst/>
          </a:prstGeom>
          <a:ln w="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991605" y="4359062"/>
            <a:ext cx="4070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spell.mari-lab.ru</a:t>
            </a:r>
            <a:endParaRPr lang="ru-RU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143</Words>
  <Application>Microsoft Office PowerPoint</Application>
  <PresentationFormat>Широкоэкранный</PresentationFormat>
  <Paragraphs>51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DejaVu Sans</vt:lpstr>
      <vt:lpstr>PingFang SC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</dc:creator>
  <cp:lastModifiedBy>Андрей</cp:lastModifiedBy>
  <cp:revision>11</cp:revision>
  <dcterms:created xsi:type="dcterms:W3CDTF">2022-11-23T08:46:08Z</dcterms:created>
  <dcterms:modified xsi:type="dcterms:W3CDTF">2022-11-24T11:37:06Z</dcterms:modified>
</cp:coreProperties>
</file>